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73" r:id="rId3"/>
    <p:sldId id="272" r:id="rId4"/>
    <p:sldId id="258" r:id="rId5"/>
    <p:sldId id="259" r:id="rId6"/>
    <p:sldId id="256" r:id="rId7"/>
    <p:sldId id="257" r:id="rId8"/>
    <p:sldId id="260" r:id="rId9"/>
    <p:sldId id="261" r:id="rId10"/>
    <p:sldId id="262" r:id="rId11"/>
    <p:sldId id="263" r:id="rId12"/>
    <p:sldId id="264" r:id="rId13"/>
    <p:sldId id="265" r:id="rId14"/>
    <p:sldId id="266" r:id="rId15"/>
    <p:sldId id="267" r:id="rId16"/>
    <p:sldId id="268" r:id="rId17"/>
    <p:sldId id="269" r:id="rId18"/>
    <p:sldId id="27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7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861329C-212A-4F78-BB77-8894ED60AF8B}" type="datetimeFigureOut">
              <a:rPr lang="en-US" smtClean="0"/>
              <a:t>3/26/2016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816398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61329C-212A-4F78-BB77-8894ED60AF8B}" type="datetimeFigureOut">
              <a:rPr lang="en-US" smtClean="0"/>
              <a:t>3/26/2016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1338033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61329C-212A-4F78-BB77-8894ED60AF8B}" type="datetimeFigureOut">
              <a:rPr lang="en-US" smtClean="0"/>
              <a:t>3/26/2016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2328979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61329C-212A-4F78-BB77-8894ED60AF8B}" type="datetimeFigureOut">
              <a:rPr lang="en-US" smtClean="0"/>
              <a:t>3/26/2016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2384201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861329C-212A-4F78-BB77-8894ED60AF8B}" type="datetimeFigureOut">
              <a:rPr lang="en-US" smtClean="0"/>
              <a:t>3/26/2016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3179371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861329C-212A-4F78-BB77-8894ED60AF8B}" type="datetimeFigureOut">
              <a:rPr lang="en-US" smtClean="0"/>
              <a:t>3/26/2016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3699415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61329C-212A-4F78-BB77-8894ED60AF8B}" type="datetimeFigureOut">
              <a:rPr lang="en-US" smtClean="0"/>
              <a:t>3/26/2016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2633065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61329C-212A-4F78-BB77-8894ED60AF8B}" type="datetimeFigureOut">
              <a:rPr lang="en-US" smtClean="0"/>
              <a:t>3/26/2016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2729972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61329C-212A-4F78-BB77-8894ED60AF8B}" type="datetimeFigureOut">
              <a:rPr lang="en-US" smtClean="0"/>
              <a:t>3/26/2016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1779425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61329C-212A-4F78-BB77-8894ED60AF8B}" type="datetimeFigureOut">
              <a:rPr lang="en-US" smtClean="0"/>
              <a:t>3/26/2016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101525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61329C-212A-4F78-BB77-8894ED60AF8B}" type="datetimeFigureOut">
              <a:rPr lang="en-US" smtClean="0"/>
              <a:t>3/26/2016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45EAA1-8F97-4ABA-B78C-5673B036DD5F}" type="slidenum">
              <a:rPr lang="en-US" smtClean="0"/>
              <a:t>‹#›</a:t>
            </a:fld>
            <a:endParaRPr lang="en-US"/>
          </a:p>
        </p:txBody>
      </p:sp>
    </p:spTree>
    <p:extLst>
      <p:ext uri="{BB962C8B-B14F-4D97-AF65-F5344CB8AC3E}">
        <p14:creationId xmlns:p14="http://schemas.microsoft.com/office/powerpoint/2010/main" val="1832693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61329C-212A-4F78-BB77-8894ED60AF8B}" type="datetimeFigureOut">
              <a:rPr lang="en-US" smtClean="0"/>
              <a:t>3/26/2016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45EAA1-8F97-4ABA-B78C-5673B036DD5F}" type="slidenum">
              <a:rPr lang="en-US" smtClean="0"/>
              <a:t>‹#›</a:t>
            </a:fld>
            <a:endParaRPr lang="en-US"/>
          </a:p>
        </p:txBody>
      </p:sp>
    </p:spTree>
    <p:extLst>
      <p:ext uri="{BB962C8B-B14F-4D97-AF65-F5344CB8AC3E}">
        <p14:creationId xmlns:p14="http://schemas.microsoft.com/office/powerpoint/2010/main" val="2252807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1905000" cy="106362"/>
          </a:xfrm>
        </p:spPr>
        <p:txBody>
          <a:bodyPr>
            <a:normAutofit fontScale="90000"/>
          </a:bodyPr>
          <a:lstStyle/>
          <a:p>
            <a:endParaRPr lang="en-US" dirty="0"/>
          </a:p>
        </p:txBody>
      </p:sp>
      <p:sp>
        <p:nvSpPr>
          <p:cNvPr id="3" name="Content Placeholder 2"/>
          <p:cNvSpPr>
            <a:spLocks noGrp="1"/>
          </p:cNvSpPr>
          <p:nvPr>
            <p:ph idx="1"/>
          </p:nvPr>
        </p:nvSpPr>
        <p:spPr>
          <a:xfrm>
            <a:off x="457200" y="609600"/>
            <a:ext cx="8229600" cy="5516563"/>
          </a:xfrm>
        </p:spPr>
        <p:txBody>
          <a:bodyPr>
            <a:normAutofit lnSpcReduction="10000"/>
          </a:bodyPr>
          <a:lstStyle/>
          <a:p>
            <a:r>
              <a:rPr lang="en-US" b="1" u="sng" dirty="0"/>
              <a:t>What poison ivy looks like</a:t>
            </a:r>
          </a:p>
          <a:p>
            <a:r>
              <a:rPr lang="en-US" dirty="0"/>
              <a:t>Each leaf has 3 small leaflets.</a:t>
            </a:r>
          </a:p>
          <a:p>
            <a:r>
              <a:rPr lang="en-US" dirty="0"/>
              <a:t>It grows as a shrub (low woody plant) in the far Northern and Western United States, Canada, and around the Great Lakes.</a:t>
            </a:r>
          </a:p>
          <a:p>
            <a:r>
              <a:rPr lang="en-US" dirty="0"/>
              <a:t>It grows as a vine in the East, Midwest, and South of the United States.</a:t>
            </a:r>
          </a:p>
          <a:p>
            <a:r>
              <a:rPr lang="en-US" dirty="0"/>
              <a:t>In spring, it grows yellow-green flowers.</a:t>
            </a:r>
          </a:p>
          <a:p>
            <a:r>
              <a:rPr lang="en-US" dirty="0"/>
              <a:t>It may have green berries that turn off-white in early fall.</a:t>
            </a:r>
          </a:p>
          <a:p>
            <a:endParaRPr lang="en-US" dirty="0"/>
          </a:p>
        </p:txBody>
      </p:sp>
    </p:spTree>
    <p:extLst>
      <p:ext uri="{BB962C8B-B14F-4D97-AF65-F5344CB8AC3E}">
        <p14:creationId xmlns:p14="http://schemas.microsoft.com/office/powerpoint/2010/main" val="1209181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1828800" cy="106362"/>
          </a:xfrm>
        </p:spPr>
        <p:txBody>
          <a:bodyPr>
            <a:normAutofit fontScale="90000"/>
          </a:bodyPr>
          <a:lstStyle/>
          <a:p>
            <a:endParaRPr lang="en-US" dirty="0"/>
          </a:p>
        </p:txBody>
      </p:sp>
      <p:sp>
        <p:nvSpPr>
          <p:cNvPr id="3" name="Content Placeholder 2"/>
          <p:cNvSpPr>
            <a:spLocks noGrp="1"/>
          </p:cNvSpPr>
          <p:nvPr>
            <p:ph idx="1"/>
          </p:nvPr>
        </p:nvSpPr>
        <p:spPr>
          <a:xfrm>
            <a:off x="457200" y="609600"/>
            <a:ext cx="8229600" cy="5516563"/>
          </a:xfrm>
        </p:spPr>
        <p:txBody>
          <a:bodyPr/>
          <a:lstStyle/>
          <a:p>
            <a:r>
              <a:rPr lang="en-US" b="1" dirty="0"/>
              <a:t>What poison oak looks like:</a:t>
            </a:r>
            <a:endParaRPr lang="en-US" dirty="0"/>
          </a:p>
          <a:p>
            <a:r>
              <a:rPr lang="en-US" dirty="0"/>
              <a:t>Each leaf has 3 small leaflets.</a:t>
            </a:r>
          </a:p>
          <a:p>
            <a:r>
              <a:rPr lang="en-US" dirty="0"/>
              <a:t>It most often grows as a shrub.</a:t>
            </a:r>
          </a:p>
          <a:p>
            <a:r>
              <a:rPr lang="en-US" dirty="0"/>
              <a:t>It can grow as a vine in the Western United States.</a:t>
            </a:r>
          </a:p>
          <a:p>
            <a:r>
              <a:rPr lang="en-US" dirty="0"/>
              <a:t>It may have yellow-white berries. </a:t>
            </a:r>
          </a:p>
          <a:p>
            <a:endParaRPr lang="en-US" dirty="0"/>
          </a:p>
        </p:txBody>
      </p:sp>
    </p:spTree>
    <p:extLst>
      <p:ext uri="{BB962C8B-B14F-4D97-AF65-F5344CB8AC3E}">
        <p14:creationId xmlns:p14="http://schemas.microsoft.com/office/powerpoint/2010/main" val="457885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81000" cy="2587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5668963"/>
          </a:xfrm>
        </p:spPr>
        <p:txBody>
          <a:bodyPr>
            <a:normAutofit fontScale="85000" lnSpcReduction="20000"/>
          </a:bodyPr>
          <a:lstStyle/>
          <a:p>
            <a:r>
              <a:rPr lang="en-US" b="1" dirty="0"/>
              <a:t>What poison sumac looks like:</a:t>
            </a:r>
            <a:endParaRPr lang="en-US" dirty="0"/>
          </a:p>
          <a:p>
            <a:r>
              <a:rPr lang="en-US" dirty="0"/>
              <a:t>Each leaf has a row of paired leaflets and another leaflet at the end.</a:t>
            </a:r>
          </a:p>
          <a:p>
            <a:r>
              <a:rPr lang="en-US" dirty="0"/>
              <a:t>It grows as a tall shrub or small tree.</a:t>
            </a:r>
          </a:p>
          <a:p>
            <a:r>
              <a:rPr lang="en-US" dirty="0"/>
              <a:t>In the Northeast and Midwest, it grows in standing water in peat bogs.</a:t>
            </a:r>
          </a:p>
          <a:p>
            <a:r>
              <a:rPr lang="en-US" dirty="0"/>
              <a:t>In the Southeast, it grows in swampy areas.</a:t>
            </a:r>
          </a:p>
          <a:p>
            <a:r>
              <a:rPr lang="en-US" dirty="0"/>
              <a:t>Often, the leaves have spots that look like blotches of black paint. These spots are </a:t>
            </a:r>
            <a:r>
              <a:rPr lang="en-US" dirty="0" err="1"/>
              <a:t>urushiol</a:t>
            </a:r>
            <a:r>
              <a:rPr lang="en-US" dirty="0"/>
              <a:t>, which when exposed to air turn brownish black. Before </a:t>
            </a:r>
            <a:r>
              <a:rPr lang="en-US" dirty="0" err="1"/>
              <a:t>urushiol</a:t>
            </a:r>
            <a:r>
              <a:rPr lang="en-US" dirty="0"/>
              <a:t> hits the air, it is clear or a pale yellow.   Poison sumac: This plant has 7 to 13 leaflets on each leaf. It grows in standing water as a tall shrub or small tree. </a:t>
            </a:r>
          </a:p>
          <a:p>
            <a:r>
              <a:rPr lang="en-US"/>
              <a:t>It may have yellow-white berries.</a:t>
            </a:r>
          </a:p>
          <a:p>
            <a:endParaRPr lang="en-US" dirty="0"/>
          </a:p>
        </p:txBody>
      </p:sp>
    </p:spTree>
    <p:extLst>
      <p:ext uri="{BB962C8B-B14F-4D97-AF65-F5344CB8AC3E}">
        <p14:creationId xmlns:p14="http://schemas.microsoft.com/office/powerpoint/2010/main" val="3608100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8600"/>
            <a:ext cx="8178526"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046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8600"/>
            <a:ext cx="8178526"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124200" y="6216134"/>
            <a:ext cx="2743199" cy="646331"/>
          </a:xfrm>
          <a:prstGeom prst="rect">
            <a:avLst/>
          </a:prstGeom>
          <a:noFill/>
        </p:spPr>
        <p:txBody>
          <a:bodyPr wrap="square" rtlCol="0">
            <a:spAutoFit/>
          </a:bodyPr>
          <a:lstStyle/>
          <a:p>
            <a:pPr algn="ctr"/>
            <a:r>
              <a:rPr lang="en-US" b="1" dirty="0" smtClean="0"/>
              <a:t>POISON SUMAC (Spring)</a:t>
            </a:r>
            <a:endParaRPr lang="en-US" b="1" dirty="0"/>
          </a:p>
        </p:txBody>
      </p:sp>
    </p:spTree>
    <p:extLst>
      <p:ext uri="{BB962C8B-B14F-4D97-AF65-F5344CB8AC3E}">
        <p14:creationId xmlns:p14="http://schemas.microsoft.com/office/powerpoint/2010/main" val="17567855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 y="685800"/>
            <a:ext cx="8267701"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48020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 y="685800"/>
            <a:ext cx="8267701"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819400" y="6019800"/>
            <a:ext cx="3200400" cy="369332"/>
          </a:xfrm>
          <a:prstGeom prst="rect">
            <a:avLst/>
          </a:prstGeom>
          <a:noFill/>
        </p:spPr>
        <p:txBody>
          <a:bodyPr wrap="square" rtlCol="0">
            <a:spAutoFit/>
          </a:bodyPr>
          <a:lstStyle/>
          <a:p>
            <a:pPr algn="ctr"/>
            <a:r>
              <a:rPr lang="en-US" b="1" dirty="0" smtClean="0"/>
              <a:t>POISON IVY</a:t>
            </a:r>
            <a:endParaRPr lang="en-US" b="1" dirty="0"/>
          </a:p>
        </p:txBody>
      </p:sp>
    </p:spTree>
    <p:extLst>
      <p:ext uri="{BB962C8B-B14F-4D97-AF65-F5344CB8AC3E}">
        <p14:creationId xmlns:p14="http://schemas.microsoft.com/office/powerpoint/2010/main" val="1887639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88355"/>
            <a:ext cx="8077200" cy="5794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66570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88355"/>
            <a:ext cx="8077200" cy="5794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505200" y="6216134"/>
            <a:ext cx="2057399" cy="369332"/>
          </a:xfrm>
          <a:prstGeom prst="rect">
            <a:avLst/>
          </a:prstGeom>
          <a:noFill/>
        </p:spPr>
        <p:txBody>
          <a:bodyPr wrap="square" rtlCol="0">
            <a:spAutoFit/>
          </a:bodyPr>
          <a:lstStyle/>
          <a:p>
            <a:pPr algn="ctr"/>
            <a:r>
              <a:rPr lang="en-US" b="1" dirty="0" smtClean="0"/>
              <a:t>POISON OAK</a:t>
            </a:r>
            <a:endParaRPr lang="en-US" b="1" dirty="0"/>
          </a:p>
        </p:txBody>
      </p:sp>
    </p:spTree>
    <p:extLst>
      <p:ext uri="{BB962C8B-B14F-4D97-AF65-F5344CB8AC3E}">
        <p14:creationId xmlns:p14="http://schemas.microsoft.com/office/powerpoint/2010/main" val="19969152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71085"/>
            <a:ext cx="5867400" cy="5789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02942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71085"/>
            <a:ext cx="5867400" cy="5789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124200" y="6139934"/>
            <a:ext cx="2667000" cy="369332"/>
          </a:xfrm>
          <a:prstGeom prst="rect">
            <a:avLst/>
          </a:prstGeom>
          <a:noFill/>
        </p:spPr>
        <p:txBody>
          <a:bodyPr wrap="square" rtlCol="0">
            <a:spAutoFit/>
          </a:bodyPr>
          <a:lstStyle/>
          <a:p>
            <a:pPr algn="ctr"/>
            <a:r>
              <a:rPr lang="en-US" b="1" dirty="0" smtClean="0"/>
              <a:t>POISON IVY</a:t>
            </a:r>
            <a:endParaRPr lang="en-US" b="1" dirty="0"/>
          </a:p>
        </p:txBody>
      </p:sp>
    </p:spTree>
    <p:extLst>
      <p:ext uri="{BB962C8B-B14F-4D97-AF65-F5344CB8AC3E}">
        <p14:creationId xmlns:p14="http://schemas.microsoft.com/office/powerpoint/2010/main" val="2696623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457200"/>
            <a:ext cx="8153400" cy="535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0099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5814308"/>
            <a:ext cx="8229600" cy="311855"/>
          </a:xfrm>
        </p:spPr>
        <p:txBody>
          <a:bodyPr>
            <a:normAutofit fontScale="55000" lnSpcReduction="20000"/>
          </a:bodyPr>
          <a:lstStyle/>
          <a:p>
            <a:pPr marL="0" indent="0" algn="ctr">
              <a:buNone/>
            </a:pPr>
            <a:r>
              <a:rPr lang="en-US" b="1" dirty="0" smtClean="0"/>
              <a:t>POISON SUMAC (Fall)</a:t>
            </a:r>
            <a:endParaRPr lang="en-US"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457200"/>
            <a:ext cx="8153400" cy="535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18165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958" y="685800"/>
            <a:ext cx="7712242" cy="5529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8857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958" y="685800"/>
            <a:ext cx="7712242" cy="5529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286000" y="6324600"/>
            <a:ext cx="4190999" cy="369332"/>
          </a:xfrm>
          <a:prstGeom prst="rect">
            <a:avLst/>
          </a:prstGeom>
          <a:noFill/>
        </p:spPr>
        <p:txBody>
          <a:bodyPr wrap="square" rtlCol="0">
            <a:spAutoFit/>
          </a:bodyPr>
          <a:lstStyle/>
          <a:p>
            <a:pPr algn="ctr"/>
            <a:r>
              <a:rPr lang="en-US" b="1" dirty="0" smtClean="0"/>
              <a:t>POISON OAK</a:t>
            </a:r>
            <a:endParaRPr lang="en-US" b="1" dirty="0"/>
          </a:p>
        </p:txBody>
      </p:sp>
    </p:spTree>
    <p:extLst>
      <p:ext uri="{BB962C8B-B14F-4D97-AF65-F5344CB8AC3E}">
        <p14:creationId xmlns:p14="http://schemas.microsoft.com/office/powerpoint/2010/main" val="40276649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33375"/>
            <a:ext cx="8396654" cy="583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96886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066800"/>
            <a:ext cx="80772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39112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719"/>
          </a:xfrm>
        </p:spPr>
        <p:txBody>
          <a:bodyPr>
            <a:normAutofit fontScale="90000"/>
          </a:bodyPr>
          <a:lstStyle/>
          <a:p>
            <a:endParaRPr lang="en-US" dirty="0"/>
          </a:p>
        </p:txBody>
      </p:sp>
      <p:sp>
        <p:nvSpPr>
          <p:cNvPr id="3" name="Content Placeholder 2"/>
          <p:cNvSpPr>
            <a:spLocks noGrp="1"/>
          </p:cNvSpPr>
          <p:nvPr>
            <p:ph idx="1"/>
          </p:nvPr>
        </p:nvSpPr>
        <p:spPr>
          <a:xfrm>
            <a:off x="457200" y="533400"/>
            <a:ext cx="8229600" cy="5592763"/>
          </a:xfrm>
        </p:spPr>
        <p:txBody>
          <a:bodyPr>
            <a:normAutofit fontScale="47500" lnSpcReduction="20000"/>
          </a:bodyPr>
          <a:lstStyle/>
          <a:p>
            <a:r>
              <a:rPr lang="en-US" b="1" dirty="0"/>
              <a:t>Immediately rinse your skin with lukewarm, soapy water. </a:t>
            </a:r>
            <a:r>
              <a:rPr lang="en-US" dirty="0"/>
              <a:t>If you can rinse your skin immediately after touching poison ivy, poison oak, or poison sumac, you may be able to rinse off some of the oil. If not washed off, the oil can spread from person to person and to other areas of your body.</a:t>
            </a:r>
          </a:p>
          <a:p>
            <a:r>
              <a:rPr lang="en-US" b="1" dirty="0"/>
              <a:t>Wash your clothing.</a:t>
            </a:r>
            <a:r>
              <a:rPr lang="en-US" dirty="0"/>
              <a:t> Thoroughly wash all of the clothes you were wearing when you came into contact with the poisonous plant. The oil can stick to clothing, and if it touches your skin, it can cause another rash.</a:t>
            </a:r>
          </a:p>
          <a:p>
            <a:r>
              <a:rPr lang="en-US" b="1" dirty="0"/>
              <a:t>Wash everything that may have the oil on its surface. </a:t>
            </a:r>
            <a:r>
              <a:rPr lang="en-US" dirty="0"/>
              <a:t>Besides clothing, the oil from poison ivy, poison oak, and poison sumac can stick to many surfaces, including gardening tools, golf clubs, leashes and even a pet’s fur. Be sure to rinse your pet’s fur, and wash tools and other objects with warm, soapy water.</a:t>
            </a:r>
          </a:p>
          <a:p>
            <a:r>
              <a:rPr lang="en-US" b="1" dirty="0"/>
              <a:t>Do not scratch, as scratching can cause an infection.</a:t>
            </a:r>
            <a:endParaRPr lang="en-US" dirty="0"/>
          </a:p>
          <a:p>
            <a:r>
              <a:rPr lang="en-US" b="1" dirty="0"/>
              <a:t>Leave blisters alone.</a:t>
            </a:r>
            <a:r>
              <a:rPr lang="en-US" dirty="0"/>
              <a:t> If blisters open, do not remove the overlying skin, as the skin can protect the raw wound underneath and prevent infection.</a:t>
            </a:r>
          </a:p>
          <a:p>
            <a:r>
              <a:rPr lang="en-US" b="1" dirty="0"/>
              <a:t>Take short, lukewarm baths.</a:t>
            </a:r>
            <a:r>
              <a:rPr lang="en-US" dirty="0"/>
              <a:t> To ease the itch, take short, lukewarm baths in a colloidal oatmeal preparation, which you can buy at your local drugstore. You can also draw a bath and add one cup of baking soda to the running water. Taking short, cool showers may also help.</a:t>
            </a:r>
          </a:p>
          <a:p>
            <a:r>
              <a:rPr lang="en-US" b="1" dirty="0"/>
              <a:t>Consider calamine lotion or hydrocortisone cream.</a:t>
            </a:r>
            <a:r>
              <a:rPr lang="en-US" dirty="0"/>
              <a:t> Apply calamine lotion to skin that itches. If you have a mild case, a hydrocortisone cream or lotion may also help.</a:t>
            </a:r>
          </a:p>
          <a:p>
            <a:r>
              <a:rPr lang="en-US" b="1" dirty="0"/>
              <a:t>Apply cool compresses to the itchy skin.</a:t>
            </a:r>
            <a:r>
              <a:rPr lang="en-US" dirty="0"/>
              <a:t> You can make a cool compress by wetting a clean washcloth with cold water and wringing it out so that it does not drip. Then, apply the cool cloth to the itchy skin.</a:t>
            </a:r>
          </a:p>
          <a:p>
            <a:r>
              <a:rPr lang="en-US" b="1" dirty="0"/>
              <a:t>Consider taking antihistamine pills.</a:t>
            </a:r>
            <a:r>
              <a:rPr lang="en-US" dirty="0"/>
              <a:t> These pills can help reduce itching, however use with caution. You should not apply an antihistamine to your skin, as doing so can worsen the rash and the itch. </a:t>
            </a:r>
          </a:p>
          <a:p>
            <a:r>
              <a:rPr lang="en-US" dirty="0"/>
              <a:t> </a:t>
            </a:r>
          </a:p>
          <a:p>
            <a:endParaRPr lang="en-US" dirty="0"/>
          </a:p>
        </p:txBody>
      </p:sp>
    </p:spTree>
    <p:extLst>
      <p:ext uri="{BB962C8B-B14F-4D97-AF65-F5344CB8AC3E}">
        <p14:creationId xmlns:p14="http://schemas.microsoft.com/office/powerpoint/2010/main" val="3427738401"/>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167</TotalTime>
  <Words>613</Words>
  <Application>Microsoft Office PowerPoint</Application>
  <PresentationFormat>On-screen Show (4:3)</PresentationFormat>
  <Paragraphs>34</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Blank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US Postal Service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Barcia Jr, Richard M</dc:creator>
  <cp:lastModifiedBy>Barcia Jr, Richard M</cp:lastModifiedBy>
  <cp:revision>4</cp:revision>
  <dcterms:created xsi:type="dcterms:W3CDTF">2016-03-26T09:36:24Z</dcterms:created>
  <dcterms:modified xsi:type="dcterms:W3CDTF">2016-03-26T12:23:33Z</dcterms:modified>
</cp:coreProperties>
</file>